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62" r:id="rId6"/>
    <p:sldId id="266" r:id="rId7"/>
    <p:sldId id="263" r:id="rId8"/>
    <p:sldId id="267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98D034-4A61-49F5-B6B2-1A0A964F1236}" v="458" dt="2024-12-09T22:36:20.5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313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6802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83387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463728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2245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0190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929801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382991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4868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3047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96459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62026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3360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80851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1119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69239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9390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31301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40BE0ABA-4714-4637-9AD1-F64DDCA3CAC9}" type="datetimeFigureOut">
              <a:rPr lang="hu-HU" smtClean="0"/>
              <a:t>2024. 12. 10.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80D5FC3-0EFE-4C89-BEC4-374158EA878B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24389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C738A03-2114-3ACF-1DBA-F35DCB7632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2280817"/>
            <a:ext cx="9440034" cy="1828801"/>
          </a:xfrm>
        </p:spPr>
        <p:txBody>
          <a:bodyPr>
            <a:normAutofit fontScale="90000"/>
          </a:bodyPr>
          <a:lstStyle/>
          <a:p>
            <a:r>
              <a:rPr lang="hu-HU" sz="5400" dirty="0" err="1">
                <a:solidFill>
                  <a:schemeClr val="tx1"/>
                </a:solidFill>
              </a:rPr>
              <a:t>Atmosphere</a:t>
            </a:r>
            <a:r>
              <a:rPr lang="hu-HU" sz="5400" dirty="0">
                <a:solidFill>
                  <a:schemeClr val="tx1"/>
                </a:solidFill>
              </a:rPr>
              <a:t> </a:t>
            </a:r>
            <a:r>
              <a:rPr lang="hu-HU" sz="5400" dirty="0" err="1">
                <a:solidFill>
                  <a:schemeClr val="tx1"/>
                </a:solidFill>
              </a:rPr>
              <a:t>Rendering</a:t>
            </a:r>
            <a:br>
              <a:rPr lang="hu-HU" sz="5400" dirty="0">
                <a:solidFill>
                  <a:schemeClr val="tx1"/>
                </a:solidFill>
              </a:rPr>
            </a:br>
            <a:br>
              <a:rPr lang="hu-HU" sz="5400" dirty="0"/>
            </a:br>
            <a:r>
              <a:rPr lang="hu-HU" sz="3600" dirty="0">
                <a:solidFill>
                  <a:schemeClr val="tx1"/>
                </a:solidFill>
              </a:rPr>
              <a:t>Magyar Anna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80C08B8-EC7B-F6DF-DA77-44705CE87B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036" y="4781151"/>
            <a:ext cx="9949348" cy="1679717"/>
          </a:xfrm>
        </p:spPr>
        <p:txBody>
          <a:bodyPr/>
          <a:lstStyle/>
          <a:p>
            <a:r>
              <a:rPr lang="hu-HU" dirty="0"/>
              <a:t>Konzulens: </a:t>
            </a:r>
            <a:r>
              <a:rPr lang="hu-HU" dirty="0" err="1"/>
              <a:t>Fridvalszky</a:t>
            </a:r>
            <a:r>
              <a:rPr lang="hu-HU" dirty="0"/>
              <a:t> András Máté</a:t>
            </a:r>
          </a:p>
        </p:txBody>
      </p:sp>
    </p:spTree>
    <p:extLst>
      <p:ext uri="{BB962C8B-B14F-4D97-AF65-F5344CB8AC3E}">
        <p14:creationId xmlns:p14="http://schemas.microsoft.com/office/powerpoint/2010/main" val="1517632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5A49C08-1672-D9E1-2831-B83DD295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05" y="1189704"/>
            <a:ext cx="10353762" cy="97045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138948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D3E450-E802-FDA4-213C-3EE99A342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201" y="363793"/>
            <a:ext cx="6509560" cy="97045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Légköri komponensek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9100252F-DDAC-EB3E-84BE-657E81C0F0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07086" y="1882644"/>
                <a:ext cx="5310024" cy="389357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hu-HU" sz="2400" dirty="0" err="1">
                    <a:solidFill>
                      <a:schemeClr val="tx1"/>
                    </a:solidFill>
                  </a:rPr>
                  <a:t>Rayleigh-scattering</a:t>
                </a:r>
                <a:endParaRPr lang="hu-HU" sz="2400" dirty="0">
                  <a:solidFill>
                    <a:schemeClr val="tx1"/>
                  </a:solidFill>
                </a:endParaRPr>
              </a:p>
              <a:p>
                <a:pPr lvl="1"/>
                <a:endParaRPr lang="hu-HU" dirty="0">
                  <a:solidFill>
                    <a:schemeClr val="tx1"/>
                  </a:solidFill>
                </a:endParaRPr>
              </a:p>
              <a:p>
                <a:endParaRPr lang="hu-HU" dirty="0">
                  <a:solidFill>
                    <a:schemeClr val="tx1"/>
                  </a:solidFill>
                </a:endParaRPr>
              </a:p>
              <a:p>
                <a:r>
                  <a:rPr lang="hu-HU" sz="2400" dirty="0" err="1">
                    <a:solidFill>
                      <a:schemeClr val="tx1"/>
                    </a:solidFill>
                  </a:rPr>
                  <a:t>Mie-scattering</a:t>
                </a:r>
                <a:endParaRPr lang="hu-HU" sz="2400" dirty="0">
                  <a:solidFill>
                    <a:schemeClr val="tx1"/>
                  </a:solidFill>
                </a:endParaRPr>
              </a:p>
              <a:p>
                <a:pPr marL="4500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u-H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hu-H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hu-H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hu-HU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3.996</m:t>
                    </m:r>
                  </m:oMath>
                </a14:m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hu-HU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hu-H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sSup>
                      <m:sSupPr>
                        <m:ctrlPr>
                          <a:rPr lang="hu-H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hu-HU" dirty="0">
                  <a:solidFill>
                    <a:schemeClr val="tx1"/>
                  </a:solidFill>
                </a:endParaRPr>
              </a:p>
              <a:p>
                <a:pPr marL="4500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u-H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hu-H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hu-H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hu-HU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4.4×</m:t>
                    </m:r>
                    <m:sSup>
                      <m:sSupPr>
                        <m:ctrlP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sSup>
                      <m:sSupPr>
                        <m:ctrlP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hu-HU" dirty="0">
                  <a:solidFill>
                    <a:schemeClr val="tx1"/>
                  </a:solidFill>
                </a:endParaRPr>
              </a:p>
              <a:p>
                <a:endParaRPr lang="hu-HU" dirty="0">
                  <a:solidFill>
                    <a:schemeClr val="tx1"/>
                  </a:solidFill>
                </a:endParaRPr>
              </a:p>
              <a:p>
                <a:r>
                  <a:rPr lang="hu-HU" sz="2400" dirty="0" err="1">
                    <a:solidFill>
                      <a:schemeClr val="tx1"/>
                    </a:solidFill>
                  </a:rPr>
                  <a:t>Ozone-absorbtion</a:t>
                </a:r>
                <a:endParaRPr lang="hu-HU" sz="2400" dirty="0">
                  <a:solidFill>
                    <a:schemeClr val="tx1"/>
                  </a:solidFill>
                </a:endParaRPr>
              </a:p>
              <a:p>
                <a:pPr marL="450000" lvl="1" indent="0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hu-H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hu-H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hu-H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hu-HU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hu-HU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(0.650, 1.881,0.085) ×</m:t>
                    </m:r>
                    <m:sSup>
                      <m:sSupPr>
                        <m:ctrlP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sSup>
                      <m:sSupPr>
                        <m:ctrlP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hu-HU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hu-HU" dirty="0">
                  <a:solidFill>
                    <a:schemeClr val="tx1"/>
                  </a:solidFill>
                </a:endParaRPr>
              </a:p>
              <a:p>
                <a:pPr marL="36900" indent="0">
                  <a:buNone/>
                </a:pPr>
                <a:endParaRPr lang="hu-HU" dirty="0"/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9100252F-DDAC-EB3E-84BE-657E81C0F0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07086" y="1882644"/>
                <a:ext cx="5310024" cy="389357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Kép 3" descr="An illustration of Rayleigh and Mie scattering types. Rayleigh is an... |  Download Scientific Diagram">
            <a:extLst>
              <a:ext uri="{FF2B5EF4-FFF2-40B4-BE49-F238E27FC236}">
                <a16:creationId xmlns:a16="http://schemas.microsoft.com/office/drawing/2014/main" id="{874DF082-3480-0549-9A01-B3E41DC8D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142" y="472181"/>
            <a:ext cx="3805657" cy="19318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4F23E52F-0ECA-9F41-01E1-3E97C8CBF4BC}"/>
                  </a:ext>
                </a:extLst>
              </p:cNvPr>
              <p:cNvSpPr txBox="1"/>
              <p:nvPr/>
            </p:nvSpPr>
            <p:spPr>
              <a:xfrm>
                <a:off x="1804219" y="2403986"/>
                <a:ext cx="3619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hu-HU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hu-HU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hu-HU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>
                        <m:r>
                          <a:rPr lang="hu-HU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r>
                      <a:rPr lang="hu-HU" b="0" i="0" smtClean="0">
                        <a:latin typeface="Cambria Math" panose="02040503050406030204" pitchFamily="18" charset="0"/>
                      </a:rPr>
                      <m:t>: (</m:t>
                    </m:r>
                    <m:r>
                      <a:rPr lang="hu-HU" i="1">
                        <a:latin typeface="Cambria Math" panose="02040503050406030204" pitchFamily="18" charset="0"/>
                      </a:rPr>
                      <m:t>5.802, 13.558, 33.1</m:t>
                    </m:r>
                  </m:oMath>
                </a14:m>
                <a:r>
                  <a:rPr lang="hu-HU" dirty="0"/>
                  <a:t>) </a:t>
                </a:r>
                <a14:m>
                  <m:oMath xmlns:m="http://schemas.openxmlformats.org/officeDocument/2006/math">
                    <m:r>
                      <a:rPr lang="hu-HU" i="1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hu-HU" i="1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  <m:sSup>
                      <m:sSupPr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hu-HU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5" name="Szövegdoboz 4">
                <a:extLst>
                  <a:ext uri="{FF2B5EF4-FFF2-40B4-BE49-F238E27FC236}">
                    <a16:creationId xmlns:a16="http://schemas.microsoft.com/office/drawing/2014/main" id="{4F23E52F-0ECA-9F41-01E1-3E97C8CBF4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219" y="2403986"/>
                <a:ext cx="3619773" cy="276999"/>
              </a:xfrm>
              <a:prstGeom prst="rect">
                <a:avLst/>
              </a:prstGeom>
              <a:blipFill>
                <a:blip r:embed="rId4"/>
                <a:stretch>
                  <a:fillRect l="-1684" t="-28261" r="-505" b="-500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5EF9A03B-06E8-B8EA-D5D1-3D8E720A5AC5}"/>
                  </a:ext>
                </a:extLst>
              </p:cNvPr>
              <p:cNvSpPr txBox="1"/>
              <p:nvPr/>
            </p:nvSpPr>
            <p:spPr>
              <a:xfrm>
                <a:off x="7148052" y="3281516"/>
                <a:ext cx="3977640" cy="813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hu-HU" sz="2200" dirty="0">
                    <a:solidFill>
                      <a:schemeClr val="tx1"/>
                    </a:solidFill>
                  </a:rPr>
                  <a:t>Extintion: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hu-H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hu-H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sz="2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hu-HU" sz="2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hu-HU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hu-H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2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hu-HU" sz="2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hu-HU" sz="2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hu-H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sz="2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hu-HU" sz="2200" dirty="0"/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5EF9A03B-06E8-B8EA-D5D1-3D8E720A5A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052" y="3281516"/>
                <a:ext cx="3977640" cy="813043"/>
              </a:xfrm>
              <a:prstGeom prst="rect">
                <a:avLst/>
              </a:prstGeom>
              <a:blipFill>
                <a:blip r:embed="rId5"/>
                <a:stretch>
                  <a:fillRect l="-1994" t="-4478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Bal oldali kapcsos zárójel 6">
            <a:extLst>
              <a:ext uri="{FF2B5EF4-FFF2-40B4-BE49-F238E27FC236}">
                <a16:creationId xmlns:a16="http://schemas.microsoft.com/office/drawing/2014/main" id="{B7357480-D4F1-7277-D6B6-51743B11A89B}"/>
              </a:ext>
            </a:extLst>
          </p:cNvPr>
          <p:cNvSpPr/>
          <p:nvPr/>
        </p:nvSpPr>
        <p:spPr>
          <a:xfrm rot="16200000">
            <a:off x="8807487" y="3906590"/>
            <a:ext cx="63427" cy="786581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D6535396-460D-0E43-B082-8F7CD1583A9C}"/>
              </a:ext>
            </a:extLst>
          </p:cNvPr>
          <p:cNvSpPr txBox="1"/>
          <p:nvPr/>
        </p:nvSpPr>
        <p:spPr>
          <a:xfrm>
            <a:off x="8200103" y="4403791"/>
            <a:ext cx="127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scattering</a:t>
            </a:r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6A16510-6B9D-6AAE-30D2-E9701D13ABC0}"/>
              </a:ext>
            </a:extLst>
          </p:cNvPr>
          <p:cNvSpPr txBox="1"/>
          <p:nvPr/>
        </p:nvSpPr>
        <p:spPr>
          <a:xfrm>
            <a:off x="9360309" y="4403791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absorbtion</a:t>
            </a:r>
            <a:endParaRPr lang="hu-HU" dirty="0"/>
          </a:p>
        </p:txBody>
      </p:sp>
      <p:sp>
        <p:nvSpPr>
          <p:cNvPr id="10" name="Bal oldali kapcsos zárójel 9">
            <a:extLst>
              <a:ext uri="{FF2B5EF4-FFF2-40B4-BE49-F238E27FC236}">
                <a16:creationId xmlns:a16="http://schemas.microsoft.com/office/drawing/2014/main" id="{BE0F6492-395E-7D01-7698-812C2FA02710}"/>
              </a:ext>
            </a:extLst>
          </p:cNvPr>
          <p:cNvSpPr/>
          <p:nvPr/>
        </p:nvSpPr>
        <p:spPr>
          <a:xfrm rot="16200000">
            <a:off x="9810377" y="3906589"/>
            <a:ext cx="63427" cy="786581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F6230B7D-F6DB-9E3E-9268-96182393558D}"/>
              </a:ext>
            </a:extLst>
          </p:cNvPr>
          <p:cNvCxnSpPr/>
          <p:nvPr/>
        </p:nvCxnSpPr>
        <p:spPr>
          <a:xfrm>
            <a:off x="10687664" y="4188542"/>
            <a:ext cx="0" cy="13175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zövegdoboz 12">
            <a:extLst>
              <a:ext uri="{FF2B5EF4-FFF2-40B4-BE49-F238E27FC236}">
                <a16:creationId xmlns:a16="http://schemas.microsoft.com/office/drawing/2014/main" id="{EF2D1CEF-A961-4D26-EE56-18A8598EDBE1}"/>
              </a:ext>
            </a:extLst>
          </p:cNvPr>
          <p:cNvSpPr txBox="1"/>
          <p:nvPr/>
        </p:nvSpPr>
        <p:spPr>
          <a:xfrm>
            <a:off x="9966404" y="5588095"/>
            <a:ext cx="2028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Magasság szerinti részecskeeloszlás</a:t>
            </a:r>
          </a:p>
        </p:txBody>
      </p:sp>
    </p:spTree>
    <p:extLst>
      <p:ext uri="{BB962C8B-B14F-4D97-AF65-F5344CB8AC3E}">
        <p14:creationId xmlns:p14="http://schemas.microsoft.com/office/powerpoint/2010/main" val="637117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CFFF2F-A927-0B17-7067-82E8F5DE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6" y="215207"/>
            <a:ext cx="4867573" cy="97045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LUT </a:t>
            </a:r>
            <a:r>
              <a:rPr lang="hu-HU" dirty="0" err="1">
                <a:solidFill>
                  <a:schemeClr val="tx1"/>
                </a:solidFill>
              </a:rPr>
              <a:t>generation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1D6DF1-76ED-65CB-7AE2-F7A58F344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83" y="1777854"/>
            <a:ext cx="4163859" cy="1005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Kép 4" descr="A képen képernyőkép, lila, Színesség, kék látható&#10;&#10;Automatikusan generált leírás">
            <a:extLst>
              <a:ext uri="{FF2B5EF4-FFF2-40B4-BE49-F238E27FC236}">
                <a16:creationId xmlns:a16="http://schemas.microsoft.com/office/drawing/2014/main" id="{BB8B26B4-DAD7-292B-32A3-37A79807C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83" y="3719998"/>
            <a:ext cx="1377612" cy="138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Kép 5" descr="A képen képernyőkép, kék, tér, homály látható&#10;&#10;Automatikusan generált leírás">
            <a:extLst>
              <a:ext uri="{FF2B5EF4-FFF2-40B4-BE49-F238E27FC236}">
                <a16:creationId xmlns:a16="http://schemas.microsoft.com/office/drawing/2014/main" id="{E5EC855F-E1CB-F935-2F7E-BDD1768333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741" y="3719998"/>
            <a:ext cx="3084646" cy="2028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999BF52-556F-0841-8356-D7B765A33E06}"/>
              </a:ext>
            </a:extLst>
          </p:cNvPr>
          <p:cNvSpPr txBox="1"/>
          <p:nvPr/>
        </p:nvSpPr>
        <p:spPr>
          <a:xfrm>
            <a:off x="1992037" y="1397921"/>
            <a:ext cx="293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Transmittance</a:t>
            </a: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9A2558C-F0BF-F79C-3B9E-2D4929DC7234}"/>
              </a:ext>
            </a:extLst>
          </p:cNvPr>
          <p:cNvSpPr txBox="1"/>
          <p:nvPr/>
        </p:nvSpPr>
        <p:spPr>
          <a:xfrm>
            <a:off x="528780" y="5252337"/>
            <a:ext cx="201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MultipleScattering</a:t>
            </a:r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9A54441-ABAC-7F8A-95E7-7A8EE74DD9E3}"/>
              </a:ext>
            </a:extLst>
          </p:cNvPr>
          <p:cNvSpPr txBox="1"/>
          <p:nvPr/>
        </p:nvSpPr>
        <p:spPr>
          <a:xfrm>
            <a:off x="4233457" y="5825613"/>
            <a:ext cx="139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SkyView</a:t>
            </a:r>
            <a:endParaRPr lang="hu-HU" dirty="0"/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2FB8B5EB-C0DF-C01A-1D0C-CF63D3122778}"/>
              </a:ext>
            </a:extLst>
          </p:cNvPr>
          <p:cNvCxnSpPr/>
          <p:nvPr/>
        </p:nvCxnSpPr>
        <p:spPr>
          <a:xfrm>
            <a:off x="1425677" y="2920181"/>
            <a:ext cx="0" cy="580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C88F43BC-12F4-E083-6939-F46CFA080073}"/>
              </a:ext>
            </a:extLst>
          </p:cNvPr>
          <p:cNvCxnSpPr/>
          <p:nvPr/>
        </p:nvCxnSpPr>
        <p:spPr>
          <a:xfrm>
            <a:off x="4085302" y="2949678"/>
            <a:ext cx="0" cy="580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678192FC-1361-14CD-0C7B-7CC2AA70E82F}"/>
              </a:ext>
            </a:extLst>
          </p:cNvPr>
          <p:cNvCxnSpPr>
            <a:cxnSpLocks/>
          </p:cNvCxnSpPr>
          <p:nvPr/>
        </p:nvCxnSpPr>
        <p:spPr>
          <a:xfrm rot="16200000">
            <a:off x="2733717" y="4158769"/>
            <a:ext cx="0" cy="580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9A84B4F3-27C1-1908-207B-9602A108A342}"/>
              </a:ext>
            </a:extLst>
          </p:cNvPr>
          <p:cNvCxnSpPr>
            <a:cxnSpLocks/>
          </p:cNvCxnSpPr>
          <p:nvPr/>
        </p:nvCxnSpPr>
        <p:spPr>
          <a:xfrm rot="16200000">
            <a:off x="7023130" y="4092123"/>
            <a:ext cx="0" cy="580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Kép 16">
            <a:extLst>
              <a:ext uri="{FF2B5EF4-FFF2-40B4-BE49-F238E27FC236}">
                <a16:creationId xmlns:a16="http://schemas.microsoft.com/office/drawing/2014/main" id="{633FC55C-89ED-376C-C8AE-95B1C0217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04" y="2824609"/>
            <a:ext cx="4111416" cy="29648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9938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B69F43-CDF9-3C72-C1D9-5D1F8FF06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63221" y="447433"/>
            <a:ext cx="10353762" cy="970450"/>
          </a:xfrm>
        </p:spPr>
        <p:txBody>
          <a:bodyPr>
            <a:normAutofit fontScale="90000"/>
          </a:bodyPr>
          <a:lstStyle/>
          <a:p>
            <a:r>
              <a:rPr lang="hu-HU" sz="4400" dirty="0" err="1">
                <a:solidFill>
                  <a:schemeClr val="tx1"/>
                </a:solidFill>
              </a:rPr>
              <a:t>Transmittance</a:t>
            </a:r>
            <a:br>
              <a:rPr lang="hu-HU" sz="4400" dirty="0"/>
            </a:br>
            <a:endParaRPr lang="hu-HU" sz="2200" dirty="0"/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5368DAEA-DA01-0C23-BDC1-644166D3E3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699" y="932658"/>
            <a:ext cx="4954505" cy="1196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2C73557A-B9F7-F376-6DB9-D0C3206DD4FB}"/>
              </a:ext>
            </a:extLst>
          </p:cNvPr>
          <p:cNvCxnSpPr>
            <a:cxnSpLocks/>
          </p:cNvCxnSpPr>
          <p:nvPr/>
        </p:nvCxnSpPr>
        <p:spPr>
          <a:xfrm flipV="1">
            <a:off x="6351010" y="1254845"/>
            <a:ext cx="0" cy="136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nyíllal 16">
            <a:extLst>
              <a:ext uri="{FF2B5EF4-FFF2-40B4-BE49-F238E27FC236}">
                <a16:creationId xmlns:a16="http://schemas.microsoft.com/office/drawing/2014/main" id="{9A248FCA-A158-463D-3311-7E9D3EB6610F}"/>
              </a:ext>
            </a:extLst>
          </p:cNvPr>
          <p:cNvCxnSpPr/>
          <p:nvPr/>
        </p:nvCxnSpPr>
        <p:spPr>
          <a:xfrm>
            <a:off x="6355080" y="2622845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D8CFC239-5656-5A8C-724F-DD1B06B57AFD}"/>
              </a:ext>
            </a:extLst>
          </p:cNvPr>
          <p:cNvSpPr txBox="1"/>
          <p:nvPr/>
        </p:nvSpPr>
        <p:spPr>
          <a:xfrm>
            <a:off x="5491807" y="1802639"/>
            <a:ext cx="888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Heigth</a:t>
            </a:r>
            <a:r>
              <a:rPr lang="hu-HU" dirty="0"/>
              <a:t> (r)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9F3BD6DB-A4B2-751C-E862-8818A576E495}"/>
                  </a:ext>
                </a:extLst>
              </p:cNvPr>
              <p:cNvSpPr txBox="1"/>
              <p:nvPr/>
            </p:nvSpPr>
            <p:spPr>
              <a:xfrm>
                <a:off x="6355080" y="2752810"/>
                <a:ext cx="220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Sun_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9F3BD6DB-A4B2-751C-E862-8818A576E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2752810"/>
                <a:ext cx="2209800" cy="369332"/>
              </a:xfrm>
              <a:prstGeom prst="rect">
                <a:avLst/>
              </a:prstGeom>
              <a:blipFill>
                <a:blip r:embed="rId3"/>
                <a:stretch>
                  <a:fillRect l="-2486" t="-10000" b="-26667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Kép 22">
            <a:extLst>
              <a:ext uri="{FF2B5EF4-FFF2-40B4-BE49-F238E27FC236}">
                <a16:creationId xmlns:a16="http://schemas.microsoft.com/office/drawing/2014/main" id="{09562AB6-32BF-57B2-E679-E531F8D88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979" y="3653932"/>
            <a:ext cx="6106377" cy="2534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3C9A258-9F18-493B-6611-1C4BE2E72C03}"/>
                  </a:ext>
                </a:extLst>
              </p:cNvPr>
              <p:cNvSpPr txBox="1"/>
              <p:nvPr/>
            </p:nvSpPr>
            <p:spPr>
              <a:xfrm>
                <a:off x="887029" y="2217862"/>
                <a:ext cx="3977640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hu-HU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hu-H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9" name="Szövegdoboz 8">
                <a:extLst>
                  <a:ext uri="{FF2B5EF4-FFF2-40B4-BE49-F238E27FC236}">
                    <a16:creationId xmlns:a16="http://schemas.microsoft.com/office/drawing/2014/main" id="{C3C9A258-9F18-493B-6611-1C4BE2E72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29" y="2217862"/>
                <a:ext cx="3977640" cy="4049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3B4A13A3-2C7C-8CDB-7CFA-23B20479F81E}"/>
                  </a:ext>
                </a:extLst>
              </p:cNvPr>
              <p:cNvSpPr txBox="1"/>
              <p:nvPr/>
            </p:nvSpPr>
            <p:spPr>
              <a:xfrm>
                <a:off x="887029" y="1483336"/>
                <a:ext cx="4100052" cy="6040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hu-HU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hu-HU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hu-HU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ⅇ</m:t>
                          </m:r>
                        </m:e>
                        <m:sup>
                          <m:r>
                            <a:rPr lang="hu-HU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limLoc m:val="undOvr"/>
                              <m:ctrlPr>
                                <a:rPr lang="hu-HU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hu-HU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ⅆ</m:t>
                                  </m:r>
                                  <m:r>
                                    <a:rPr lang="hu-HU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sup>
                      </m:sSup>
                    </m:oMath>
                  </m:oMathPara>
                </a14:m>
                <a:endParaRPr lang="hu-HU" sz="2400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3B4A13A3-2C7C-8CDB-7CFA-23B20479F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29" y="1483336"/>
                <a:ext cx="4100052" cy="60401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0BCDA45-2DD9-CA84-7AEF-B86706BBAFE4}"/>
                  </a:ext>
                </a:extLst>
              </p:cNvPr>
              <p:cNvSpPr txBox="1"/>
              <p:nvPr/>
            </p:nvSpPr>
            <p:spPr>
              <a:xfrm>
                <a:off x="887029" y="3827809"/>
                <a:ext cx="4771098" cy="2617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Paraméterezés:</a:t>
                </a:r>
              </a:p>
              <a:p>
                <a:endParaRPr lang="hu-HU" dirty="0"/>
              </a:p>
              <a:p>
                <a:r>
                  <a:rPr lang="hu-HU" sz="1800" dirty="0">
                    <a:effectLst/>
                    <a:ea typeface="Times New Roman" panose="020206030504050203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hu-HU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𝜌</m:t>
                    </m:r>
                    <m:r>
                      <a:rPr lang="hu-HU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r>
                      <a:rPr lang="hu-HU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𝐻</m:t>
                    </m:r>
                    <m:r>
                      <a:rPr lang="hu-HU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⋅</m:t>
                    </m:r>
                    <m:r>
                      <a:rPr lang="hu-HU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𝑣</m:t>
                    </m:r>
                  </m:oMath>
                </a14:m>
                <a:endParaRPr lang="hu-H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hu-HU" sz="1800" dirty="0">
                    <a:effectLst/>
                    <a:ea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𝑑</m:t>
                    </m:r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⋅(</m:t>
                    </m:r>
                    <m:sSub>
                      <m:sSubPr>
                        <m:ctrlP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e>
                      <m:sub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𝑚𝑖𝑛</m:t>
                        </m:r>
                      </m:sub>
                    </m:sSub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</m:oMath>
                </a14:m>
                <a:endParaRPr lang="hu-H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indent="457200" algn="just">
                  <a:lnSpc>
                    <a:spcPct val="150000"/>
                  </a:lnSpc>
                  <a:spcAft>
                    <a:spcPts val="600"/>
                  </a:spcAft>
                </a:pPr>
                <a:endParaRPr lang="hu-H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r>
                  <a:rPr lang="hu-HU" dirty="0"/>
                  <a:t>		</a:t>
                </a:r>
                <a14:m>
                  <m:oMath xmlns:m="http://schemas.openxmlformats.org/officeDocument/2006/math"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𝜇</m:t>
                    </m:r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𝑐𝑜𝑠</m:t>
                        </m:r>
                      </m:fName>
                      <m:e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𝜃</m:t>
                        </m:r>
                      </m:e>
                    </m:func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𝜌</m:t>
                            </m:r>
                          </m:e>
                          <m:sup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ⅆ</m:t>
                            </m:r>
                          </m:e>
                          <m:sup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2⋅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𝑟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⋅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𝑑</m:t>
                        </m:r>
                      </m:den>
                    </m:f>
                  </m:oMath>
                </a14:m>
                <a:endParaRPr lang="hu-H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11" name="Szövegdoboz 10">
                <a:extLst>
                  <a:ext uri="{FF2B5EF4-FFF2-40B4-BE49-F238E27FC236}">
                    <a16:creationId xmlns:a16="http://schemas.microsoft.com/office/drawing/2014/main" id="{10BCDA45-2DD9-CA84-7AEF-B86706BBA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029" y="3827809"/>
                <a:ext cx="4771098" cy="2617063"/>
              </a:xfrm>
              <a:prstGeom prst="rect">
                <a:avLst/>
              </a:prstGeom>
              <a:blipFill>
                <a:blip r:embed="rId7"/>
                <a:stretch>
                  <a:fillRect l="-1151" t="-139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5100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ím 1">
                <a:extLst>
                  <a:ext uri="{FF2B5EF4-FFF2-40B4-BE49-F238E27FC236}">
                    <a16:creationId xmlns:a16="http://schemas.microsoft.com/office/drawing/2014/main" id="{9670C821-2E0A-E4F5-947A-45E37E3F2E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23526" y="147346"/>
                <a:ext cx="6332276" cy="970450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lang="hu-HU" sz="4400" dirty="0">
                    <a:solidFill>
                      <a:schemeClr val="tx1"/>
                    </a:solidFill>
                  </a:rPr>
                  <a:t>Multiplescattering</a:t>
                </a:r>
                <a:br>
                  <a:rPr lang="hu-HU" dirty="0">
                    <a:solidFill>
                      <a:schemeClr val="tx1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7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𝑚𝑠</m:t>
                          </m:r>
                        </m:sub>
                      </m:sSub>
                      <m:r>
                        <a:rPr lang="hu-HU" sz="27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sSup>
                            <m:sSupPr>
                              <m:ctrlPr>
                                <a:rPr lang="hu-HU" sz="2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hu-HU" sz="2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𝑛𝑑</m:t>
                              </m:r>
                            </m:sup>
                          </m:sSup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𝑜𝑟𝑑𝑒𝑟</m:t>
                          </m:r>
                        </m:sub>
                      </m:sSub>
                      <m:sSub>
                        <m:sSubPr>
                          <m:ctrlP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7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𝑚𝑠</m:t>
                          </m:r>
                        </m:sub>
                      </m:sSub>
                    </m:oMath>
                  </m:oMathPara>
                </a14:m>
                <a:endParaRPr lang="hu-HU" sz="2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Cím 1">
                <a:extLst>
                  <a:ext uri="{FF2B5EF4-FFF2-40B4-BE49-F238E27FC236}">
                    <a16:creationId xmlns:a16="http://schemas.microsoft.com/office/drawing/2014/main" id="{9670C821-2E0A-E4F5-947A-45E37E3F2E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23526" y="147346"/>
                <a:ext cx="6332276" cy="97045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FFFC8EA2-B71F-D1BE-B0DA-F685AFC69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9360" y="1588433"/>
                <a:ext cx="4897070" cy="1780910"/>
              </a:xfrm>
            </p:spPr>
            <p:txBody>
              <a:bodyPr/>
              <a:lstStyle/>
              <a:p>
                <a:r>
                  <a:rPr lang="hu-HU" dirty="0">
                    <a:solidFill>
                      <a:schemeClr val="tx1"/>
                    </a:solidFill>
                  </a:rPr>
                  <a:t>I. </a:t>
                </a:r>
                <a:r>
                  <a:rPr lang="hu-HU" dirty="0" err="1">
                    <a:solidFill>
                      <a:schemeClr val="tx1"/>
                    </a:solidFill>
                  </a:rPr>
                  <a:t>Second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order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scattering</a:t>
                </a:r>
                <a:r>
                  <a:rPr lang="hu-HU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hu-HU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𝑛𝑑</m:t>
                            </m:r>
                          </m:sup>
                        </m:sSup>
                        <m:r>
                          <a:rPr lang="hu-H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𝑜𝑟𝑑𝑒𝑟</m:t>
                        </m:r>
                      </m:sub>
                    </m:sSub>
                  </m:oMath>
                </a14:m>
                <a:r>
                  <a:rPr lang="hu-HU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hu-HU" dirty="0">
                    <a:solidFill>
                      <a:schemeClr val="tx1"/>
                    </a:solidFill>
                  </a:rPr>
                  <a:t>II. </a:t>
                </a:r>
                <a:r>
                  <a:rPr lang="hu-HU" dirty="0" err="1">
                    <a:solidFill>
                      <a:schemeClr val="tx1"/>
                    </a:solidFill>
                  </a:rPr>
                  <a:t>Energy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transfer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factor</a:t>
                </a:r>
                <a:r>
                  <a:rPr lang="hu-HU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hu-H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𝑚𝑠</m:t>
                        </m:r>
                      </m:sub>
                    </m:sSub>
                  </m:oMath>
                </a14:m>
                <a:r>
                  <a:rPr lang="hu-HU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FFFC8EA2-B71F-D1BE-B0DA-F685AFC69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9360" y="1588433"/>
                <a:ext cx="4897070" cy="178091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 descr="A képen képernyőkép, lila, Színesség, kék látható&#10;&#10;Automatikusan generált leírás">
            <a:extLst>
              <a:ext uri="{FF2B5EF4-FFF2-40B4-BE49-F238E27FC236}">
                <a16:creationId xmlns:a16="http://schemas.microsoft.com/office/drawing/2014/main" id="{C5CC695A-0D7E-CA51-7A52-3E05F7756C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88" y="675234"/>
            <a:ext cx="1931153" cy="1939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C1088962-E24B-698B-F7D7-B4C325556441}"/>
                  </a:ext>
                </a:extLst>
              </p:cNvPr>
              <p:cNvSpPr txBox="1"/>
              <p:nvPr/>
            </p:nvSpPr>
            <p:spPr>
              <a:xfrm>
                <a:off x="-169571" y="2769226"/>
                <a:ext cx="6096000" cy="820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sSup>
                            <m:sSup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𝑛𝑑</m:t>
                              </m:r>
                            </m:sup>
                          </m:sSup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𝑜𝑟𝑑𝑒𝑟</m:t>
                          </m:r>
                        </m:sub>
                      </m:sSub>
                      <m:r>
                        <a:rPr lang="hu-H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𝛺</m:t>
                          </m:r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p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−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ⅆ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6" name="Szövegdoboz 5">
                <a:extLst>
                  <a:ext uri="{FF2B5EF4-FFF2-40B4-BE49-F238E27FC236}">
                    <a16:creationId xmlns:a16="http://schemas.microsoft.com/office/drawing/2014/main" id="{C1088962-E24B-698B-F7D7-B4C3255564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9571" y="2769226"/>
                <a:ext cx="6096000" cy="8202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BB6669C5-A238-300B-540A-5B23584149A4}"/>
                  </a:ext>
                </a:extLst>
              </p:cNvPr>
              <p:cNvSpPr txBox="1"/>
              <p:nvPr/>
            </p:nvSpPr>
            <p:spPr>
              <a:xfrm>
                <a:off x="1104954" y="3363938"/>
                <a:ext cx="7239929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u-H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p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hu-H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u-HU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sSub>
                        <m:sSub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hu-H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grow m:val="on"/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𝑡𝑣</m:t>
                              </m:r>
                            </m:e>
                          </m:d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𝑡𝑣</m:t>
                              </m:r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hu-HU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BB6669C5-A238-300B-540A-5B2358414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954" y="3363938"/>
                <a:ext cx="7239929" cy="94506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Bal oldali kapcsos zárójel 14">
            <a:extLst>
              <a:ext uri="{FF2B5EF4-FFF2-40B4-BE49-F238E27FC236}">
                <a16:creationId xmlns:a16="http://schemas.microsoft.com/office/drawing/2014/main" id="{1B77D18B-EC40-829A-B56B-E2DEDE79BD76}"/>
              </a:ext>
            </a:extLst>
          </p:cNvPr>
          <p:cNvSpPr/>
          <p:nvPr/>
        </p:nvSpPr>
        <p:spPr>
          <a:xfrm>
            <a:off x="928323" y="2786697"/>
            <a:ext cx="98112" cy="1450155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9F4E7FD3-755A-CE33-5DF9-0B56474A0184}"/>
              </a:ext>
            </a:extLst>
          </p:cNvPr>
          <p:cNvCxnSpPr>
            <a:cxnSpLocks/>
          </p:cNvCxnSpPr>
          <p:nvPr/>
        </p:nvCxnSpPr>
        <p:spPr>
          <a:xfrm flipV="1">
            <a:off x="8763983" y="1725947"/>
            <a:ext cx="0" cy="136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1316D1FE-5DEA-9FB4-53C4-A4A93941D897}"/>
              </a:ext>
            </a:extLst>
          </p:cNvPr>
          <p:cNvCxnSpPr/>
          <p:nvPr/>
        </p:nvCxnSpPr>
        <p:spPr>
          <a:xfrm>
            <a:off x="8763983" y="3093947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Kép 20" descr="A képen kör, diagram, sor, tervezés látható&#10;&#10;Automatikusan generált leírás">
            <a:extLst>
              <a:ext uri="{FF2B5EF4-FFF2-40B4-BE49-F238E27FC236}">
                <a16:creationId xmlns:a16="http://schemas.microsoft.com/office/drawing/2014/main" id="{7C8FB3E7-6EC0-41C3-1540-52C54F6C70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434" y="4239946"/>
            <a:ext cx="4149999" cy="2432721"/>
          </a:xfrm>
          <a:prstGeom prst="rect">
            <a:avLst/>
          </a:prstGeom>
        </p:spPr>
      </p:pic>
      <p:sp>
        <p:nvSpPr>
          <p:cNvPr id="22" name="Szövegdoboz 21">
            <a:extLst>
              <a:ext uri="{FF2B5EF4-FFF2-40B4-BE49-F238E27FC236}">
                <a16:creationId xmlns:a16="http://schemas.microsoft.com/office/drawing/2014/main" id="{7718F73C-259C-868E-63DE-3C5CE7777C21}"/>
              </a:ext>
            </a:extLst>
          </p:cNvPr>
          <p:cNvSpPr txBox="1"/>
          <p:nvPr/>
        </p:nvSpPr>
        <p:spPr>
          <a:xfrm>
            <a:off x="7925783" y="225592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heigth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zövegdoboz 22">
                <a:extLst>
                  <a:ext uri="{FF2B5EF4-FFF2-40B4-BE49-F238E27FC236}">
                    <a16:creationId xmlns:a16="http://schemas.microsoft.com/office/drawing/2014/main" id="{7F7A8977-71FE-5E0E-5F30-062871037453}"/>
                  </a:ext>
                </a:extLst>
              </p:cNvPr>
              <p:cNvSpPr txBox="1"/>
              <p:nvPr/>
            </p:nvSpPr>
            <p:spPr>
              <a:xfrm>
                <a:off x="8834534" y="3142443"/>
                <a:ext cx="220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Sun_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23" name="Szövegdoboz 22">
                <a:extLst>
                  <a:ext uri="{FF2B5EF4-FFF2-40B4-BE49-F238E27FC236}">
                    <a16:creationId xmlns:a16="http://schemas.microsoft.com/office/drawing/2014/main" id="{7F7A8977-71FE-5E0E-5F30-06287103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34" y="3142443"/>
                <a:ext cx="2209800" cy="369332"/>
              </a:xfrm>
              <a:prstGeom prst="rect">
                <a:avLst/>
              </a:prstGeom>
              <a:blipFill>
                <a:blip r:embed="rId8"/>
                <a:stretch>
                  <a:fillRect l="-2204" t="-8197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Szövegdoboz 23">
                <a:extLst>
                  <a:ext uri="{FF2B5EF4-FFF2-40B4-BE49-F238E27FC236}">
                    <a16:creationId xmlns:a16="http://schemas.microsoft.com/office/drawing/2014/main" id="{101F6877-CD52-2C29-66EB-29A11FA337D3}"/>
                  </a:ext>
                </a:extLst>
              </p:cNvPr>
              <p:cNvSpPr txBox="1"/>
              <p:nvPr/>
            </p:nvSpPr>
            <p:spPr>
              <a:xfrm>
                <a:off x="7049729" y="163968"/>
                <a:ext cx="2271251" cy="1170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=0.5+0.5 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hu-HU" b="0" i="1" dirty="0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hu-HU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24" name="Szövegdoboz 23">
                <a:extLst>
                  <a:ext uri="{FF2B5EF4-FFF2-40B4-BE49-F238E27FC236}">
                    <a16:creationId xmlns:a16="http://schemas.microsoft.com/office/drawing/2014/main" id="{101F6877-CD52-2C29-66EB-29A11FA337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729" y="163968"/>
                <a:ext cx="2271251" cy="11705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zövegdoboz 24">
            <a:extLst>
              <a:ext uri="{FF2B5EF4-FFF2-40B4-BE49-F238E27FC236}">
                <a16:creationId xmlns:a16="http://schemas.microsoft.com/office/drawing/2014/main" id="{0EC1E8A3-F0D1-65FF-E6F5-9A9627E59D03}"/>
              </a:ext>
            </a:extLst>
          </p:cNvPr>
          <p:cNvSpPr txBox="1"/>
          <p:nvPr/>
        </p:nvSpPr>
        <p:spPr>
          <a:xfrm>
            <a:off x="558279" y="3315987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I.</a:t>
            </a:r>
          </a:p>
        </p:txBody>
      </p:sp>
      <p:sp>
        <p:nvSpPr>
          <p:cNvPr id="7" name="Bal oldali kapcsos zárójel 6">
            <a:extLst>
              <a:ext uri="{FF2B5EF4-FFF2-40B4-BE49-F238E27FC236}">
                <a16:creationId xmlns:a16="http://schemas.microsoft.com/office/drawing/2014/main" id="{16E7EAED-EA54-7B0B-2BD8-4C37180D4B46}"/>
              </a:ext>
            </a:extLst>
          </p:cNvPr>
          <p:cNvSpPr/>
          <p:nvPr/>
        </p:nvSpPr>
        <p:spPr>
          <a:xfrm rot="16200000">
            <a:off x="2842067" y="3617693"/>
            <a:ext cx="72725" cy="13099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90F4A45A-791F-0806-61F8-AC8405260958}"/>
              </a:ext>
            </a:extLst>
          </p:cNvPr>
          <p:cNvSpPr txBox="1"/>
          <p:nvPr/>
        </p:nvSpPr>
        <p:spPr>
          <a:xfrm>
            <a:off x="2057888" y="4447142"/>
            <a:ext cx="2141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Luminance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ground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373315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FFFC8EA2-B71F-D1BE-B0DA-F685AFC69A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6436" y="1550139"/>
                <a:ext cx="4897070" cy="1780910"/>
              </a:xfrm>
            </p:spPr>
            <p:txBody>
              <a:bodyPr/>
              <a:lstStyle/>
              <a:p>
                <a:r>
                  <a:rPr lang="hu-HU" dirty="0">
                    <a:solidFill>
                      <a:schemeClr val="tx1"/>
                    </a:solidFill>
                  </a:rPr>
                  <a:t>I. </a:t>
                </a:r>
                <a:r>
                  <a:rPr lang="hu-HU" dirty="0" err="1">
                    <a:solidFill>
                      <a:schemeClr val="tx1"/>
                    </a:solidFill>
                  </a:rPr>
                  <a:t>Second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order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scattering</a:t>
                </a:r>
                <a:r>
                  <a:rPr lang="hu-HU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sSup>
                          <m:sSupPr>
                            <m:ctrlPr>
                              <a:rPr lang="hu-HU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u-H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hu-HU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𝑛𝑑</m:t>
                            </m:r>
                          </m:sup>
                        </m:sSup>
                        <m:r>
                          <a:rPr lang="hu-H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𝑜𝑟𝑑𝑒𝑟</m:t>
                        </m:r>
                      </m:sub>
                    </m:sSub>
                  </m:oMath>
                </a14:m>
                <a:r>
                  <a:rPr lang="hu-HU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hu-HU" dirty="0">
                    <a:solidFill>
                      <a:schemeClr val="tx1"/>
                    </a:solidFill>
                  </a:rPr>
                  <a:t>II. </a:t>
                </a:r>
                <a:r>
                  <a:rPr lang="hu-HU" dirty="0" err="1">
                    <a:solidFill>
                      <a:schemeClr val="tx1"/>
                    </a:solidFill>
                  </a:rPr>
                  <a:t>Energy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transfer</a:t>
                </a:r>
                <a:r>
                  <a:rPr lang="hu-HU" dirty="0">
                    <a:solidFill>
                      <a:schemeClr val="tx1"/>
                    </a:solidFill>
                  </a:rPr>
                  <a:t> </a:t>
                </a:r>
                <a:r>
                  <a:rPr lang="hu-HU" dirty="0" err="1">
                    <a:solidFill>
                      <a:schemeClr val="tx1"/>
                    </a:solidFill>
                  </a:rPr>
                  <a:t>factor</a:t>
                </a:r>
                <a:r>
                  <a:rPr lang="hu-HU" dirty="0">
                    <a:solidFill>
                      <a:schemeClr val="tx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hu-HU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𝑚𝑠</m:t>
                        </m:r>
                      </m:sub>
                    </m:sSub>
                  </m:oMath>
                </a14:m>
                <a:r>
                  <a:rPr lang="hu-HU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3" name="Tartalom helye 2">
                <a:extLst>
                  <a:ext uri="{FF2B5EF4-FFF2-40B4-BE49-F238E27FC236}">
                    <a16:creationId xmlns:a16="http://schemas.microsoft.com/office/drawing/2014/main" id="{FFFC8EA2-B71F-D1BE-B0DA-F685AFC69A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6436" y="1550139"/>
                <a:ext cx="4897070" cy="178091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Kép 4" descr="A képen képernyőkép, lila, Színesség, kék látható&#10;&#10;Automatikusan generált leírás">
            <a:extLst>
              <a:ext uri="{FF2B5EF4-FFF2-40B4-BE49-F238E27FC236}">
                <a16:creationId xmlns:a16="http://schemas.microsoft.com/office/drawing/2014/main" id="{C5CC695A-0D7E-CA51-7A52-3E05F7756C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1488" y="675234"/>
            <a:ext cx="1931153" cy="19399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5100D503-E4D6-A424-580E-16E1FDACF642}"/>
                  </a:ext>
                </a:extLst>
              </p:cNvPr>
              <p:cNvSpPr txBox="1"/>
              <p:nvPr/>
            </p:nvSpPr>
            <p:spPr>
              <a:xfrm>
                <a:off x="-353647" y="3168674"/>
                <a:ext cx="6140244" cy="8642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𝑚𝑠</m:t>
                          </m:r>
                        </m:sub>
                      </m:sSub>
                      <m:r>
                        <a:rPr lang="hu-H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supHide m:val="on"/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hu-HU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𝛺</m:t>
                              </m:r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/>
                          </m:sSub>
                        </m:sub>
                        <m:sup/>
                        <m:e>
                          <m:sSub>
                            <m:sSub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,−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sSub>
                            <m:sSub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b>
                          </m:sSub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nary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5100D503-E4D6-A424-580E-16E1FDACF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53647" y="3168674"/>
                <a:ext cx="6140244" cy="8642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3195D6BF-C875-2FC7-1316-31B5F419C650}"/>
                  </a:ext>
                </a:extLst>
              </p:cNvPr>
              <p:cNvSpPr txBox="1"/>
              <p:nvPr/>
            </p:nvSpPr>
            <p:spPr>
              <a:xfrm>
                <a:off x="55005" y="3899583"/>
                <a:ext cx="6258232" cy="945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hu-H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grow m:val="on"/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d>
                            <m:dPr>
                              <m:begChr m:val="‖"/>
                              <m:endChr m:val="‖"/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𝑡𝑣</m:t>
                              </m:r>
                            </m:e>
                          </m:d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1 </m:t>
                          </m:r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3195D6BF-C875-2FC7-1316-31B5F419C6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5" y="3899583"/>
                <a:ext cx="6258232" cy="94506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B7962512-1A12-05A6-5740-205E9C1A7FE2}"/>
                  </a:ext>
                </a:extLst>
              </p:cNvPr>
              <p:cNvSpPr txBox="1"/>
              <p:nvPr/>
            </p:nvSpPr>
            <p:spPr>
              <a:xfrm>
                <a:off x="-1160373" y="5466228"/>
                <a:ext cx="6238566" cy="6613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𝑚𝑠</m:t>
                          </m:r>
                        </m:sub>
                      </m:sSub>
                      <m:r>
                        <a:rPr lang="hu-H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u-HU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𝑚𝑠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B7962512-1A12-05A6-5740-205E9C1A7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160373" y="5466228"/>
                <a:ext cx="6238566" cy="6613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Bal oldali kapcsos zárójel 16">
            <a:extLst>
              <a:ext uri="{FF2B5EF4-FFF2-40B4-BE49-F238E27FC236}">
                <a16:creationId xmlns:a16="http://schemas.microsoft.com/office/drawing/2014/main" id="{EAF9169F-6200-2C79-FB61-CA09469970D1}"/>
              </a:ext>
            </a:extLst>
          </p:cNvPr>
          <p:cNvSpPr/>
          <p:nvPr/>
        </p:nvSpPr>
        <p:spPr>
          <a:xfrm>
            <a:off x="1026436" y="3274487"/>
            <a:ext cx="115354" cy="1570163"/>
          </a:xfrm>
          <a:prstGeom prst="leftBrac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cxnSp>
        <p:nvCxnSpPr>
          <p:cNvPr id="18" name="Egyenes összekötő nyíllal 17">
            <a:extLst>
              <a:ext uri="{FF2B5EF4-FFF2-40B4-BE49-F238E27FC236}">
                <a16:creationId xmlns:a16="http://schemas.microsoft.com/office/drawing/2014/main" id="{9F4E7FD3-755A-CE33-5DF9-0B56474A0184}"/>
              </a:ext>
            </a:extLst>
          </p:cNvPr>
          <p:cNvCxnSpPr>
            <a:cxnSpLocks/>
          </p:cNvCxnSpPr>
          <p:nvPr/>
        </p:nvCxnSpPr>
        <p:spPr>
          <a:xfrm flipV="1">
            <a:off x="8763983" y="1725947"/>
            <a:ext cx="0" cy="136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gyenes összekötő nyíllal 19">
            <a:extLst>
              <a:ext uri="{FF2B5EF4-FFF2-40B4-BE49-F238E27FC236}">
                <a16:creationId xmlns:a16="http://schemas.microsoft.com/office/drawing/2014/main" id="{1316D1FE-5DEA-9FB4-53C4-A4A93941D897}"/>
              </a:ext>
            </a:extLst>
          </p:cNvPr>
          <p:cNvCxnSpPr/>
          <p:nvPr/>
        </p:nvCxnSpPr>
        <p:spPr>
          <a:xfrm>
            <a:off x="8763983" y="3093947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zövegdoboz 21">
            <a:extLst>
              <a:ext uri="{FF2B5EF4-FFF2-40B4-BE49-F238E27FC236}">
                <a16:creationId xmlns:a16="http://schemas.microsoft.com/office/drawing/2014/main" id="{7718F73C-259C-868E-63DE-3C5CE7777C21}"/>
              </a:ext>
            </a:extLst>
          </p:cNvPr>
          <p:cNvSpPr txBox="1"/>
          <p:nvPr/>
        </p:nvSpPr>
        <p:spPr>
          <a:xfrm>
            <a:off x="7925783" y="225592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heigth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Szövegdoboz 22">
                <a:extLst>
                  <a:ext uri="{FF2B5EF4-FFF2-40B4-BE49-F238E27FC236}">
                    <a16:creationId xmlns:a16="http://schemas.microsoft.com/office/drawing/2014/main" id="{7F7A8977-71FE-5E0E-5F30-062871037453}"/>
                  </a:ext>
                </a:extLst>
              </p:cNvPr>
              <p:cNvSpPr txBox="1"/>
              <p:nvPr/>
            </p:nvSpPr>
            <p:spPr>
              <a:xfrm>
                <a:off x="8834534" y="3142443"/>
                <a:ext cx="2209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Sun_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hu-HU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hu-HU" dirty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hu-HU" i="1" dirty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23" name="Szövegdoboz 22">
                <a:extLst>
                  <a:ext uri="{FF2B5EF4-FFF2-40B4-BE49-F238E27FC236}">
                    <a16:creationId xmlns:a16="http://schemas.microsoft.com/office/drawing/2014/main" id="{7F7A8977-71FE-5E0E-5F30-0628710374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534" y="3142443"/>
                <a:ext cx="2209800" cy="369332"/>
              </a:xfrm>
              <a:prstGeom prst="rect">
                <a:avLst/>
              </a:prstGeom>
              <a:blipFill>
                <a:blip r:embed="rId8"/>
                <a:stretch>
                  <a:fillRect l="-2204" t="-8197" b="-2459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zövegdoboz 3">
            <a:extLst>
              <a:ext uri="{FF2B5EF4-FFF2-40B4-BE49-F238E27FC236}">
                <a16:creationId xmlns:a16="http://schemas.microsoft.com/office/drawing/2014/main" id="{8AB1823B-3F5D-3E58-74DB-F299E09143DD}"/>
              </a:ext>
            </a:extLst>
          </p:cNvPr>
          <p:cNvSpPr txBox="1"/>
          <p:nvPr/>
        </p:nvSpPr>
        <p:spPr>
          <a:xfrm>
            <a:off x="506381" y="3884769"/>
            <a:ext cx="635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II.</a:t>
            </a:r>
          </a:p>
        </p:txBody>
      </p:sp>
      <p:pic>
        <p:nvPicPr>
          <p:cNvPr id="9" name="Kép 8">
            <a:extLst>
              <a:ext uri="{FF2B5EF4-FFF2-40B4-BE49-F238E27FC236}">
                <a16:creationId xmlns:a16="http://schemas.microsoft.com/office/drawing/2014/main" id="{F38A8C96-595D-547F-D79F-DFB07D9CE7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3808" y="3982256"/>
            <a:ext cx="4788123" cy="2500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ím 1">
                <a:extLst>
                  <a:ext uri="{FF2B5EF4-FFF2-40B4-BE49-F238E27FC236}">
                    <a16:creationId xmlns:a16="http://schemas.microsoft.com/office/drawing/2014/main" id="{CD5CCB75-C6CF-7DA9-676B-08C42690A5A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-123526" y="147346"/>
                <a:ext cx="6332276" cy="970450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lang="hu-HU" sz="4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Multiplescattering</a:t>
                </a:r>
                <a:br>
                  <a:rPr lang="hu-HU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27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𝑚𝑠</m:t>
                          </m:r>
                        </m:sub>
                      </m:sSub>
                      <m:r>
                        <a:rPr lang="hu-HU" sz="2700" i="1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sSup>
                            <m:sSupPr>
                              <m:ctrlPr>
                                <a:rPr lang="hu-HU" sz="2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hu-HU" sz="2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hu-HU" sz="27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𝑛𝑑</m:t>
                              </m:r>
                            </m:sup>
                          </m:sSup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𝑜𝑟𝑑𝑒𝑟</m:t>
                          </m:r>
                        </m:sub>
                      </m:sSub>
                      <m:sSub>
                        <m:sSubPr>
                          <m:ctrlP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sz="27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hu-HU" sz="27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𝑚𝑠</m:t>
                          </m:r>
                        </m:sub>
                      </m:sSub>
                    </m:oMath>
                  </m:oMathPara>
                </a14:m>
                <a:endParaRPr lang="hu-HU" sz="27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ím 1">
                <a:extLst>
                  <a:ext uri="{FF2B5EF4-FFF2-40B4-BE49-F238E27FC236}">
                    <a16:creationId xmlns:a16="http://schemas.microsoft.com/office/drawing/2014/main" id="{CD5CCB75-C6CF-7DA9-676B-08C42690A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-123526" y="147346"/>
                <a:ext cx="6332276" cy="970450"/>
              </a:xfr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90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6E5A89-5B3E-B229-FF57-10E28D290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6142" y="229622"/>
            <a:ext cx="3756528" cy="970450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SkyView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Kép 3" descr="A képen képernyőkép, kék, tér, homály látható&#10;&#10;Automatikusan generált leírás">
            <a:extLst>
              <a:ext uri="{FF2B5EF4-FFF2-40B4-BE49-F238E27FC236}">
                <a16:creationId xmlns:a16="http://schemas.microsoft.com/office/drawing/2014/main" id="{E6186351-8D21-C120-DAE2-FC05E90FE0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8928" y="990776"/>
            <a:ext cx="2707591" cy="17802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5" name="Egyenes összekötő nyíllal 4">
            <a:extLst>
              <a:ext uri="{FF2B5EF4-FFF2-40B4-BE49-F238E27FC236}">
                <a16:creationId xmlns:a16="http://schemas.microsoft.com/office/drawing/2014/main" id="{91BFB0BF-5EBD-7E16-46BF-82AA2778E208}"/>
              </a:ext>
            </a:extLst>
          </p:cNvPr>
          <p:cNvCxnSpPr>
            <a:cxnSpLocks/>
          </p:cNvCxnSpPr>
          <p:nvPr/>
        </p:nvCxnSpPr>
        <p:spPr>
          <a:xfrm flipV="1">
            <a:off x="8027056" y="1789896"/>
            <a:ext cx="0" cy="1368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gyenes összekötő nyíllal 5">
            <a:extLst>
              <a:ext uri="{FF2B5EF4-FFF2-40B4-BE49-F238E27FC236}">
                <a16:creationId xmlns:a16="http://schemas.microsoft.com/office/drawing/2014/main" id="{A549297B-CBB5-1274-8B5F-6ECB42368890}"/>
              </a:ext>
            </a:extLst>
          </p:cNvPr>
          <p:cNvCxnSpPr/>
          <p:nvPr/>
        </p:nvCxnSpPr>
        <p:spPr>
          <a:xfrm>
            <a:off x="8027056" y="3157896"/>
            <a:ext cx="1368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EA9C31BF-E40F-51B1-0547-20495EB34C7C}"/>
                  </a:ext>
                </a:extLst>
              </p:cNvPr>
              <p:cNvSpPr txBox="1"/>
              <p:nvPr/>
            </p:nvSpPr>
            <p:spPr>
              <a:xfrm>
                <a:off x="563058" y="1504898"/>
                <a:ext cx="6017341" cy="4864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hu-HU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𝐿</m:t>
                    </m:r>
                    <m:d>
                      <m:dPr>
                        <m:ctrlPr>
                          <a:rPr lang="hu-H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𝑇</m:t>
                    </m:r>
                    <m:d>
                      <m:dPr>
                        <m:ctrlPr>
                          <a:rPr lang="hu-H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e>
                    </m:d>
                    <m:sSub>
                      <m:sSubPr>
                        <m:ctrlPr>
                          <a:rPr lang="hu-HU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hu-HU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hu-HU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hu-HU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grow m:val="on"/>
                        <m:ctrlPr>
                          <a:rPr lang="hu-HU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=0</m:t>
                        </m:r>
                      </m:sub>
                      <m:sup>
                        <m:d>
                          <m:dPr>
                            <m:begChr m:val="‖"/>
                            <m:endChr m:val="‖"/>
                            <m:ctrlPr>
                              <a:rPr lang="hu-H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𝑝</m:t>
                            </m:r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hu-H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𝑠𝑐𝑎𝑡𝑡</m:t>
                            </m:r>
                          </m:sub>
                        </m:sSub>
                        <m:d>
                          <m:dPr>
                            <m:ctrlPr>
                              <a:rPr lang="hu-HU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𝑡𝑣</m:t>
                            </m:r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hu-HU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hu-HU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hu-HU" dirty="0"/>
              </a:p>
            </p:txBody>
          </p:sp>
        </mc:Choice>
        <mc:Fallback xmlns="">
          <p:sp>
            <p:nvSpPr>
              <p:cNvPr id="7" name="Szövegdoboz 6">
                <a:extLst>
                  <a:ext uri="{FF2B5EF4-FFF2-40B4-BE49-F238E27FC236}">
                    <a16:creationId xmlns:a16="http://schemas.microsoft.com/office/drawing/2014/main" id="{EA9C31BF-E40F-51B1-0547-20495EB3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58" y="1504898"/>
                <a:ext cx="6017341" cy="486480"/>
              </a:xfrm>
              <a:prstGeom prst="rect">
                <a:avLst/>
              </a:prstGeom>
              <a:blipFill>
                <a:blip r:embed="rId3"/>
                <a:stretch>
                  <a:fillRect t="-97500" b="-162500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D845C0BF-5694-DBA8-4B40-F69A84C2DA56}"/>
                  </a:ext>
                </a:extLst>
              </p:cNvPr>
              <p:cNvSpPr txBox="1"/>
              <p:nvPr/>
            </p:nvSpPr>
            <p:spPr>
              <a:xfrm>
                <a:off x="279380" y="2497470"/>
                <a:ext cx="6391571" cy="1157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𝑠𝑐𝑎𝑡𝑡</m:t>
                          </m:r>
                        </m:sub>
                      </m:sSub>
                      <m:d>
                        <m:dPr>
                          <m:ctrlP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𝑐</m:t>
                          </m:r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𝑣</m:t>
                          </m:r>
                        </m:e>
                      </m:d>
                      <m:r>
                        <a:rPr lang="hu-HU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𝑖</m:t>
                          </m:r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𝑁𝑙𝑖𝑔h𝑡</m:t>
                          </m:r>
                        </m:sup>
                        <m:e>
                          <m:d>
                            <m:dPr>
                              <m:ctrlPr>
                                <a:rPr lang="hu-H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hu-H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𝑇</m:t>
                              </m:r>
                              <m:d>
                                <m:dPr>
                                  <m:ctrlP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𝑐</m:t>
                                  </m:r>
                                  <m: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hu-H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𝑆</m:t>
                              </m:r>
                              <m:d>
                                <m:dPr>
                                  <m:ctrlP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𝑥</m:t>
                                  </m:r>
                                  <m: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hu-H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hu-H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hu-H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𝑣</m:t>
                                  </m:r>
                                  <m: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hu-H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hu-HU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hu-HU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hu-HU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</a:rPr>
                                    <m:t>𝑚𝑠</m:t>
                                  </m:r>
                                </m:sub>
                              </m:sSub>
                            </m:e>
                          </m:d>
                          <m:r>
                            <a:rPr lang="hu-HU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𝐸</m:t>
                          </m:r>
                        </m:e>
                      </m:nary>
                    </m:oMath>
                  </m:oMathPara>
                </a14:m>
                <a:endParaRPr lang="hu-HU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8" name="Szövegdoboz 7">
                <a:extLst>
                  <a:ext uri="{FF2B5EF4-FFF2-40B4-BE49-F238E27FC236}">
                    <a16:creationId xmlns:a16="http://schemas.microsoft.com/office/drawing/2014/main" id="{D845C0BF-5694-DBA8-4B40-F69A84C2D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380" y="2497470"/>
                <a:ext cx="6391571" cy="11578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5AB0096A-2B79-B7CF-4D05-05E626DA707C}"/>
                  </a:ext>
                </a:extLst>
              </p:cNvPr>
              <p:cNvSpPr txBox="1"/>
              <p:nvPr/>
            </p:nvSpPr>
            <p:spPr>
              <a:xfrm>
                <a:off x="6465011" y="4360530"/>
                <a:ext cx="6096000" cy="9106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hu-HU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=0.5+0.5⋅</m:t>
                      </m:r>
                      <m:func>
                        <m:funcPr>
                          <m:ctrlP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hu-HU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𝑠𝑖𝑔𝑛</m:t>
                          </m:r>
                        </m:fName>
                        <m:e>
                          <m:d>
                            <m:dPr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  <m:rad>
                            <m:radPr>
                              <m:degHide m:val="on"/>
                              <m:ctrlPr>
                                <a:rPr lang="hu-HU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hu-HU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num>
                                <m:den>
                                  <m:f>
                                    <m:fPr>
                                      <m:type m:val="skw"/>
                                      <m:ctrlPr>
                                        <a:rPr lang="hu-H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hu-HU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num>
                                    <m:den>
                                      <m:r>
                                        <a:rPr lang="hu-HU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rad>
                        </m:e>
                      </m:func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10" name="Szövegdoboz 9">
                <a:extLst>
                  <a:ext uri="{FF2B5EF4-FFF2-40B4-BE49-F238E27FC236}">
                    <a16:creationId xmlns:a16="http://schemas.microsoft.com/office/drawing/2014/main" id="{5AB0096A-2B79-B7CF-4D05-05E626DA7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5011" y="4360530"/>
                <a:ext cx="6096000" cy="9106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zövegdoboz 10">
            <a:extLst>
              <a:ext uri="{FF2B5EF4-FFF2-40B4-BE49-F238E27FC236}">
                <a16:creationId xmlns:a16="http://schemas.microsoft.com/office/drawing/2014/main" id="{BB62D1E1-EA34-9723-6C2C-7DA190F7C4EC}"/>
              </a:ext>
            </a:extLst>
          </p:cNvPr>
          <p:cNvSpPr txBox="1"/>
          <p:nvPr/>
        </p:nvSpPr>
        <p:spPr>
          <a:xfrm>
            <a:off x="7747821" y="4237703"/>
            <a:ext cx="3530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Paraméterezés: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ADB01F4F-31FE-1FF1-0197-8FDE07C9B31F}"/>
                  </a:ext>
                </a:extLst>
              </p:cNvPr>
              <p:cNvSpPr txBox="1"/>
              <p:nvPr/>
            </p:nvSpPr>
            <p:spPr>
              <a:xfrm>
                <a:off x="6893099" y="2197494"/>
                <a:ext cx="12231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 err="1"/>
                  <a:t>Altitude</a:t>
                </a:r>
                <a14:m>
                  <m:oMath xmlns:m="http://schemas.openxmlformats.org/officeDocument/2006/math">
                    <m:r>
                      <a:rPr lang="hu-HU" dirty="0" smtClean="0">
                        <a:latin typeface="Cambria Math" panose="02040503050406030204" pitchFamily="18" charset="0"/>
                      </a:rPr>
                      <m:t>∡</m:t>
                    </m:r>
                  </m:oMath>
                </a14:m>
                <a:endParaRPr lang="hu-HU" dirty="0"/>
              </a:p>
              <a:p>
                <a:pPr algn="ctr"/>
                <a:r>
                  <a:rPr lang="hu-HU" dirty="0"/>
                  <a:t>(l) </a:t>
                </a:r>
              </a:p>
            </p:txBody>
          </p:sp>
        </mc:Choice>
        <mc:Fallback xmlns="">
          <p:sp>
            <p:nvSpPr>
              <p:cNvPr id="12" name="Szövegdoboz 11">
                <a:extLst>
                  <a:ext uri="{FF2B5EF4-FFF2-40B4-BE49-F238E27FC236}">
                    <a16:creationId xmlns:a16="http://schemas.microsoft.com/office/drawing/2014/main" id="{ADB01F4F-31FE-1FF1-0197-8FDE07C9B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099" y="2197494"/>
                <a:ext cx="1223129" cy="646331"/>
              </a:xfrm>
              <a:prstGeom prst="rect">
                <a:avLst/>
              </a:prstGeom>
              <a:blipFill>
                <a:blip r:embed="rId6"/>
                <a:stretch>
                  <a:fillRect l="-4500" t="-4673" b="-13084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1DB4A623-7A5E-FB2E-102B-E1653AFF85A5}"/>
                  </a:ext>
                </a:extLst>
              </p:cNvPr>
              <p:cNvSpPr txBox="1"/>
              <p:nvPr/>
            </p:nvSpPr>
            <p:spPr>
              <a:xfrm>
                <a:off x="8049403" y="3244337"/>
                <a:ext cx="160265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u-HU" dirty="0"/>
                  <a:t>Azimuth</a:t>
                </a:r>
                <a14:m>
                  <m:oMath xmlns:m="http://schemas.openxmlformats.org/officeDocument/2006/math">
                    <m:r>
                      <a:rPr lang="hu-HU" dirty="0" smtClean="0">
                        <a:latin typeface="Cambria Math" panose="02040503050406030204" pitchFamily="18" charset="0"/>
                      </a:rPr>
                      <m:t>∡</m:t>
                    </m:r>
                  </m:oMath>
                </a14:m>
                <a:endParaRPr lang="hu-HU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hu-HU" b="0" i="0" dirty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hu-HU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dirty="0"/>
                  <a:t> </a:t>
                </a:r>
              </a:p>
            </p:txBody>
          </p:sp>
        </mc:Choice>
        <mc:Fallback xmlns="">
          <p:sp>
            <p:nvSpPr>
              <p:cNvPr id="13" name="Szövegdoboz 12">
                <a:extLst>
                  <a:ext uri="{FF2B5EF4-FFF2-40B4-BE49-F238E27FC236}">
                    <a16:creationId xmlns:a16="http://schemas.microsoft.com/office/drawing/2014/main" id="{1DB4A623-7A5E-FB2E-102B-E1653AFF8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403" y="3244337"/>
                <a:ext cx="1602656" cy="646331"/>
              </a:xfrm>
              <a:prstGeom prst="rect">
                <a:avLst/>
              </a:prstGeom>
              <a:blipFill>
                <a:blip r:embed="rId7"/>
                <a:stretch>
                  <a:fillRect l="-3042" t="-4717" b="-8491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AFC6B37F-F279-875E-5181-E0BB7CC977AF}"/>
                  </a:ext>
                </a:extLst>
              </p:cNvPr>
              <p:cNvSpPr txBox="1"/>
              <p:nvPr/>
            </p:nvSpPr>
            <p:spPr>
              <a:xfrm>
                <a:off x="8049403" y="881841"/>
                <a:ext cx="392767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hu-HU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hu-HU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14" name="Szövegdoboz 13">
                <a:extLst>
                  <a:ext uri="{FF2B5EF4-FFF2-40B4-BE49-F238E27FC236}">
                    <a16:creationId xmlns:a16="http://schemas.microsoft.com/office/drawing/2014/main" id="{AFC6B37F-F279-875E-5181-E0BB7CC97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403" y="881841"/>
                <a:ext cx="392767" cy="406073"/>
              </a:xfrm>
              <a:prstGeom prst="rect">
                <a:avLst/>
              </a:prstGeom>
              <a:blipFill>
                <a:blip r:embed="rId8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14F943E8-7E05-C139-64D2-5241A8350795}"/>
                  </a:ext>
                </a:extLst>
              </p:cNvPr>
              <p:cNvSpPr txBox="1"/>
              <p:nvPr/>
            </p:nvSpPr>
            <p:spPr>
              <a:xfrm>
                <a:off x="8049403" y="2421981"/>
                <a:ext cx="401869" cy="406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hu-HU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hu-HU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hu-HU" sz="1200" dirty="0"/>
              </a:p>
            </p:txBody>
          </p:sp>
        </mc:Choice>
        <mc:Fallback xmlns="">
          <p:sp>
            <p:nvSpPr>
              <p:cNvPr id="16" name="Szövegdoboz 15">
                <a:extLst>
                  <a:ext uri="{FF2B5EF4-FFF2-40B4-BE49-F238E27FC236}">
                    <a16:creationId xmlns:a16="http://schemas.microsoft.com/office/drawing/2014/main" id="{14F943E8-7E05-C139-64D2-5241A83507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9403" y="2421981"/>
                <a:ext cx="401869" cy="406073"/>
              </a:xfrm>
              <a:prstGeom prst="rect">
                <a:avLst/>
              </a:prstGeom>
              <a:blipFill>
                <a:blip r:embed="rId9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zövegdoboz 16">
            <a:extLst>
              <a:ext uri="{FF2B5EF4-FFF2-40B4-BE49-F238E27FC236}">
                <a16:creationId xmlns:a16="http://schemas.microsoft.com/office/drawing/2014/main" id="{5BBCED2F-645A-6B0F-F565-96B39D5F5DC3}"/>
              </a:ext>
            </a:extLst>
          </p:cNvPr>
          <p:cNvSpPr txBox="1"/>
          <p:nvPr/>
        </p:nvSpPr>
        <p:spPr>
          <a:xfrm>
            <a:off x="8364715" y="2793817"/>
            <a:ext cx="458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200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9767BB2C-DCA2-369F-1187-668CC2C149B6}"/>
                  </a:ext>
                </a:extLst>
              </p:cNvPr>
              <p:cNvSpPr txBox="1"/>
              <p:nvPr/>
            </p:nvSpPr>
            <p:spPr>
              <a:xfrm>
                <a:off x="10872780" y="2747785"/>
                <a:ext cx="40186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hu-HU" sz="1400" dirty="0"/>
              </a:p>
            </p:txBody>
          </p:sp>
        </mc:Choice>
        <mc:Fallback xmlns="">
          <p:sp>
            <p:nvSpPr>
              <p:cNvPr id="19" name="Szövegdoboz 18">
                <a:extLst>
                  <a:ext uri="{FF2B5EF4-FFF2-40B4-BE49-F238E27FC236}">
                    <a16:creationId xmlns:a16="http://schemas.microsoft.com/office/drawing/2014/main" id="{9767BB2C-DCA2-369F-1187-668CC2C149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2780" y="2747785"/>
                <a:ext cx="40186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Kép 20">
            <a:extLst>
              <a:ext uri="{FF2B5EF4-FFF2-40B4-BE49-F238E27FC236}">
                <a16:creationId xmlns:a16="http://schemas.microsoft.com/office/drawing/2014/main" id="{910741DD-C569-9BC9-4436-BFD3A8C509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058" y="3655351"/>
            <a:ext cx="3168444" cy="29426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8ED1DF98-4FF4-775D-C6E1-DF040D15BB99}"/>
                  </a:ext>
                </a:extLst>
              </p:cNvPr>
              <p:cNvSpPr txBox="1"/>
              <p:nvPr/>
            </p:nvSpPr>
            <p:spPr>
              <a:xfrm>
                <a:off x="8200045" y="5112216"/>
                <a:ext cx="702628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hu-HU" dirty="0">
                    <a:latin typeface="Cambria Math" panose="02040503050406030204" pitchFamily="18" charset="0"/>
                  </a:rPr>
                  <a:t>u</a:t>
                </a:r>
                <a14:m>
                  <m:oMath xmlns:m="http://schemas.openxmlformats.org/officeDocument/2006/math">
                    <m:r>
                      <a:rPr lang="hu-HU">
                        <a:latin typeface="Cambria Math" panose="02040503050406030204" pitchFamily="18" charset="0"/>
                      </a:rPr>
                      <m:t> =</m:t>
                    </m:r>
                    <m:rad>
                      <m:radPr>
                        <m:degHide m:val="on"/>
                        <m:ctrlPr>
                          <a:rPr lang="hu-HU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hu-HU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hu-HU">
                                <a:latin typeface="Cambria Math" panose="02040503050406030204" pitchFamily="18" charset="0"/>
                              </a:rPr>
                              <m:t>𝑎</m:t>
                            </m:r>
                          </m:num>
                          <m:den>
                            <m:r>
                              <a:rPr lang="hu-HU">
                                <a:latin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</m:e>
                    </m:rad>
                  </m:oMath>
                </a14:m>
                <a:endParaRPr lang="hu-HU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Szövegdoboz 2">
                <a:extLst>
                  <a:ext uri="{FF2B5EF4-FFF2-40B4-BE49-F238E27FC236}">
                    <a16:creationId xmlns:a16="http://schemas.microsoft.com/office/drawing/2014/main" id="{8ED1DF98-4FF4-775D-C6E1-DF040D15BB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045" y="5112216"/>
                <a:ext cx="702628" cy="563680"/>
              </a:xfrm>
              <a:prstGeom prst="rect">
                <a:avLst/>
              </a:prstGeom>
              <a:blipFill>
                <a:blip r:embed="rId12"/>
                <a:stretch>
                  <a:fillRect l="-20000" r="-1739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230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5CFFF2F-A927-0B17-7067-82E8F5DEA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916" y="215207"/>
            <a:ext cx="4867573" cy="97045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LUT </a:t>
            </a:r>
            <a:r>
              <a:rPr lang="hu-HU" dirty="0" err="1">
                <a:solidFill>
                  <a:schemeClr val="tx1"/>
                </a:solidFill>
              </a:rPr>
              <a:t>generation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131D6DF1-76ED-65CB-7AE2-F7A58F3446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83" y="1777854"/>
            <a:ext cx="4163859" cy="100551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" name="Kép 4" descr="A képen képernyőkép, lila, Színesség, kék látható&#10;&#10;Automatikusan generált leírás">
            <a:extLst>
              <a:ext uri="{FF2B5EF4-FFF2-40B4-BE49-F238E27FC236}">
                <a16:creationId xmlns:a16="http://schemas.microsoft.com/office/drawing/2014/main" id="{BB8B26B4-DAD7-292B-32A3-37A79807C8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83" y="3719998"/>
            <a:ext cx="1377612" cy="13839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Kép 5" descr="A képen képernyőkép, kék, tér, homály látható&#10;&#10;Automatikusan generált leírás">
            <a:extLst>
              <a:ext uri="{FF2B5EF4-FFF2-40B4-BE49-F238E27FC236}">
                <a16:creationId xmlns:a16="http://schemas.microsoft.com/office/drawing/2014/main" id="{E5EC855F-E1CB-F935-2F7E-BDD1768333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741" y="3719998"/>
            <a:ext cx="3084646" cy="20281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0999BF52-556F-0841-8356-D7B765A33E06}"/>
              </a:ext>
            </a:extLst>
          </p:cNvPr>
          <p:cNvSpPr txBox="1"/>
          <p:nvPr/>
        </p:nvSpPr>
        <p:spPr>
          <a:xfrm>
            <a:off x="1992037" y="1397921"/>
            <a:ext cx="2939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Transmittance</a:t>
            </a:r>
            <a:endParaRPr lang="hu-HU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49A2558C-F0BF-F79C-3B9E-2D4929DC7234}"/>
              </a:ext>
            </a:extLst>
          </p:cNvPr>
          <p:cNvSpPr txBox="1"/>
          <p:nvPr/>
        </p:nvSpPr>
        <p:spPr>
          <a:xfrm>
            <a:off x="528780" y="5252337"/>
            <a:ext cx="201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MultipleScattering</a:t>
            </a:r>
            <a:endParaRPr lang="hu-HU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9A54441-ABAC-7F8A-95E7-7A8EE74DD9E3}"/>
              </a:ext>
            </a:extLst>
          </p:cNvPr>
          <p:cNvSpPr txBox="1"/>
          <p:nvPr/>
        </p:nvSpPr>
        <p:spPr>
          <a:xfrm>
            <a:off x="4233457" y="5825613"/>
            <a:ext cx="13968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 err="1"/>
              <a:t>SkyView</a:t>
            </a:r>
            <a:endParaRPr lang="hu-HU" dirty="0"/>
          </a:p>
        </p:txBody>
      </p: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2FB8B5EB-C0DF-C01A-1D0C-CF63D3122778}"/>
              </a:ext>
            </a:extLst>
          </p:cNvPr>
          <p:cNvCxnSpPr/>
          <p:nvPr/>
        </p:nvCxnSpPr>
        <p:spPr>
          <a:xfrm>
            <a:off x="1425677" y="2920181"/>
            <a:ext cx="0" cy="580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nyíllal 11">
            <a:extLst>
              <a:ext uri="{FF2B5EF4-FFF2-40B4-BE49-F238E27FC236}">
                <a16:creationId xmlns:a16="http://schemas.microsoft.com/office/drawing/2014/main" id="{C88F43BC-12F4-E083-6939-F46CFA080073}"/>
              </a:ext>
            </a:extLst>
          </p:cNvPr>
          <p:cNvCxnSpPr/>
          <p:nvPr/>
        </p:nvCxnSpPr>
        <p:spPr>
          <a:xfrm>
            <a:off x="4085302" y="2949678"/>
            <a:ext cx="0" cy="580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nyíllal 12">
            <a:extLst>
              <a:ext uri="{FF2B5EF4-FFF2-40B4-BE49-F238E27FC236}">
                <a16:creationId xmlns:a16="http://schemas.microsoft.com/office/drawing/2014/main" id="{678192FC-1361-14CD-0C7B-7CC2AA70E82F}"/>
              </a:ext>
            </a:extLst>
          </p:cNvPr>
          <p:cNvCxnSpPr>
            <a:cxnSpLocks/>
          </p:cNvCxnSpPr>
          <p:nvPr/>
        </p:nvCxnSpPr>
        <p:spPr>
          <a:xfrm rot="16200000">
            <a:off x="2733717" y="4158769"/>
            <a:ext cx="0" cy="580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nyíllal 14">
            <a:extLst>
              <a:ext uri="{FF2B5EF4-FFF2-40B4-BE49-F238E27FC236}">
                <a16:creationId xmlns:a16="http://schemas.microsoft.com/office/drawing/2014/main" id="{9A84B4F3-27C1-1908-207B-9602A108A342}"/>
              </a:ext>
            </a:extLst>
          </p:cNvPr>
          <p:cNvCxnSpPr>
            <a:cxnSpLocks/>
          </p:cNvCxnSpPr>
          <p:nvPr/>
        </p:nvCxnSpPr>
        <p:spPr>
          <a:xfrm rot="16200000">
            <a:off x="7023130" y="4092123"/>
            <a:ext cx="0" cy="5801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Kép 16">
            <a:extLst>
              <a:ext uri="{FF2B5EF4-FFF2-40B4-BE49-F238E27FC236}">
                <a16:creationId xmlns:a16="http://schemas.microsoft.com/office/drawing/2014/main" id="{633FC55C-89ED-376C-C8AE-95B1C02176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804" y="2824609"/>
            <a:ext cx="4111416" cy="29648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174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41208-1744-34.9159880">
            <a:hlinkClick r:id="" action="ppaction://media"/>
            <a:extLst>
              <a:ext uri="{FF2B5EF4-FFF2-40B4-BE49-F238E27FC236}">
                <a16:creationId xmlns:a16="http://schemas.microsoft.com/office/drawing/2014/main" id="{C41A12B5-D864-384C-BBF9-D4FF0EEED1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2580" y="27979"/>
            <a:ext cx="9006840" cy="680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0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Pal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Pal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l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696</TotalTime>
  <Words>253</Words>
  <Application>Microsoft Office PowerPoint</Application>
  <PresentationFormat>Szélesvásznú</PresentationFormat>
  <Paragraphs>72</Paragraphs>
  <Slides>10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5" baseType="lpstr">
      <vt:lpstr>Calisto MT</vt:lpstr>
      <vt:lpstr>Cambria Math</vt:lpstr>
      <vt:lpstr>Times New Roman</vt:lpstr>
      <vt:lpstr>Wingdings 2</vt:lpstr>
      <vt:lpstr>Pala</vt:lpstr>
      <vt:lpstr>Atmosphere Rendering  Magyar Anna</vt:lpstr>
      <vt:lpstr>Légköri komponensek</vt:lpstr>
      <vt:lpstr>LUT generation</vt:lpstr>
      <vt:lpstr>Transmittance </vt:lpstr>
      <vt:lpstr>Multiplescattering ψ_ms=L_(2^nd order) 〖 F〗_ms</vt:lpstr>
      <vt:lpstr>Multiplescattering ψ_ms=L_(2^nd order) 〖 F〗_ms</vt:lpstr>
      <vt:lpstr>SkyView</vt:lpstr>
      <vt:lpstr>LUT generation</vt:lpstr>
      <vt:lpstr>PowerPoint-bemutató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Tímea Havasi</dc:creator>
  <cp:lastModifiedBy>Tímea Havasi</cp:lastModifiedBy>
  <cp:revision>4</cp:revision>
  <dcterms:created xsi:type="dcterms:W3CDTF">2024-12-09T10:10:50Z</dcterms:created>
  <dcterms:modified xsi:type="dcterms:W3CDTF">2024-12-10T08:12:35Z</dcterms:modified>
</cp:coreProperties>
</file>